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Roboto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Mono-bold.fntdata"/><Relationship Id="rId12" Type="http://schemas.openxmlformats.org/officeDocument/2006/relationships/slide" Target="slides/slide8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11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10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fa01926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fa01926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37dd53308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37dd53308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instance will have a new IP and likely be on a different host, but Kubernetes gives the primitives for us to ‘not care’ about that.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873264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873264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here requires some level of configuration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c3865b1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c3865b1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API-Server is the keystone to Kubernetes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Every component communicates with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Everything created within Kubernetes is an API object or resource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object-oriented application architecture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c3865b1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c3865b1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</a:t>
            </a:r>
            <a:r>
              <a:rPr lang="en"/>
              <a:t>object</a:t>
            </a:r>
            <a:r>
              <a:rPr lang="en"/>
              <a:t> in kubernetes belongs to an API Group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API Group is a REST compatible path that </a:t>
            </a:r>
            <a:r>
              <a:rPr lang="en"/>
              <a:t>acts as the type descriptor for a Kubernetes object.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apiVersion is the version of the object we’re creating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kind is the specific type of object or resource being created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c3865b1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c3865b1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Record of intent may sound odd, but here’s another way of looking at it.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you order pizza for delivery, you have specified clearly what you want delivered.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establishes the type of object, the version of the object and a unique identity for the object itself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HOWEVER when defining an object, many fields are optional (namespace can be inherited. UID can be generated)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d1a755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d1a755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a73fac60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aa73fac60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</a:t>
            </a:r>
            <a:r>
              <a:rPr lang="en"/>
              <a:t>AML Ain't Markup Language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“Human friendly”....till things get complicated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a73fac6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a73fac6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simple example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a73fac60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a73fac60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9fc81a0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9fc81a0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complete picture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a73fac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a73fac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37dd53308_2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37dd53308_2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c4f0e46e8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c4f0e46e8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Higher level objects manage replicas, fault tolerance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c4f0e46e8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c4f0e46e8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While this may seem like a technical definition, in practice it can be viewed more simply: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service is an internal load balancer to your pod(s).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You have 3 HTTP pods scheduled? Create a service, reference the pods, and (internally) it will load balance across the three.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c6fb011a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c6fb011a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 are persistent objects used to reference ephemeral resources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f07f232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f07f23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clusterIP,LB - Bob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Nodeport,External - Jeff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e20d00f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e20d00f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ClusterIP is an internal LB for your application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eb1113e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eb1113e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NodePort behaves just like ClusterIP, except it also exposes the service on a (random or </a:t>
            </a:r>
            <a:r>
              <a:rPr lang="en"/>
              <a:t>specified</a:t>
            </a:r>
            <a:r>
              <a:rPr lang="en"/>
              <a:t>) port on every Node in your cluster.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a73fac6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a73fac6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 can hit any host in cluster on nodeport IP and get to service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Does introduce extra hop if hitting a host without instance of the pod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9fc81a0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9fc81a0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ReplicaSets are “dumb”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They strive to ensure the number of pods you want running will stay running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a73fac6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a73fac6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define the number of pods you want running with the replicas field.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then define the selector the ReplicaSet will use to look for Pods and ensure they’re running.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58d0dc2e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58d0dc2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5fac357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5fac357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Selector and labels within the pod template match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This may seem redundant, but there are edge-case instances where you might not always want them to match. A little redundancy here also grants us a very flexible and powerful tool.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Pods have generated name based off replicaset name + random 5 character string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9fc81a0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09fc81a0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real way we manage pods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Deployments manage replicasets which then manage pods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Rare that you manage replicasets directly because they are ‘dumb’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Offer update control and rollback functionality, gives blue/green deployment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Does this through hashing the pod template and storing that value in a label, the pod template hash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Used in replicaset name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Added to the selector and pod labels automatically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gives us a unique selector that strictly targets a revision of a pod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b0ca7763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b0ca7763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Tailored to apps that must persist or maintain state: namely databases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Generally these systems care a bit more about their identity, their hostname their IP etc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instead of that random string on the end of a pod name, they’ll get a predictable value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Follows the convention of statefulset name - ordinal index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ordinal index correlates to replica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Ordinal starts at 0, just like a normal array e.g. mysql-0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naming convention carries over to network identity and storage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190ea63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190ea6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Follows pattern of </a:t>
            </a:r>
            <a:r>
              <a:rPr lang="en"/>
              <a:t>&lt;StatefulSet Name&gt;-&lt;ordinal&gt;.&lt;service name&gt;.&lt;namespace&gt;.svc.cluster.local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Note: clusterIP is set to None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b0ca7763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b0ca7763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job workload is run through a job controller. The job controller, put simply, makes sure that things complete successfully.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controller is dumb, and attempts to achieve its defined requirements via parallelism and completion fields.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key thing is that pods aren’t removed once a job completes. They do get cleaned up after a certain defined threshold.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b0ca7763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b0ca776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1507fda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41507fda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Storage is one of those things that does tend to confuse people with all the various levels of abstractions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4 ‘types’ of storage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Volumes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Persistent Volumes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Persistent Volume Claims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Storage Classes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b0ca7763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b0ca776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Volume is defined in the pod Spec and tied to its lifecycle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means it survives a Pod restart, but what happens to it when the pod is deleted is up to the volume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volumes themselves can be actually be attached to more than one container within the Pod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very common to share storage between containers within the pod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web server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pre-process data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socket files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08c30fd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08c30f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Current list of in-tree volume types supported, with more being added through the “Container Storage Interface”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essentially storage plugin system supported by multiple container orchestration engines (k8s and mesos)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ones in blue support persisting beyond a pod’s lifecycle, but generally are not mounted  directly except through a persistent volume claim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emptyDir is common for scratch space between pods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configMap, secret, </a:t>
            </a:r>
            <a:r>
              <a:rPr lang="en">
                <a:solidFill>
                  <a:schemeClr val="dk1"/>
                </a:solidFill>
              </a:rPr>
              <a:t>downward API, and </a:t>
            </a:r>
            <a:r>
              <a:rPr lang="en"/>
              <a:t>projected are all used for injecting information stored within Kubernetes directly into the Pod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08c30fd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08c30fd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 Major components with volumes in a Pod Spec: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volumes is on the same ‘level’ as containers within the Pod Spec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volumeMounts  are part of each container’s definition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9fc81a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9fc81a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first question always asked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also the abbreviation of K8s -- K, eight letters, 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08c30fd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408c30fd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PVs are k8s objects that represent underlying storage.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don’t belong to any namespace, they are a global resource.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such users aren’t usually the ones creating PVs, that’s left up to admins.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way a user consumes a PV is by creating a PVC.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b0ca776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b0ca776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a PV, a PVC is based within a namespace (with the pod)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one-to-one mapping of a user claim to a global storage offer.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user can define specific requirements for their PVC so it gets matched with a specific PV.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1507fda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41507fda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instances in your application where you want to be able to store runtime-specific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like connection info, SSL certs, certain flags that you will inevitably change over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Kubernetes takes that into account and has a solution with ConfigMaps and Secrets.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ConfigMaps and Secrets are kind of like Volumes, as you’ll see.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9fc81a0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9fc81a0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 data is stored “outside” of the cluster (in etcd)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insanely versatile. You can inject them as environment variables at runtime, as a command arg, or as a file or folder via a volume mount.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can also be created in a multitude of ways.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9fc81a0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9fc81a0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Secrets for the most part are functionally identical to ConfigMaps with a few small key differences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stored as base64 encoded content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encrypted if configured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great for user/pass or certs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can be created the same way as configmaps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1507fda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41507fda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Same as ConfigMaps except you now have to tell it what kind of secret (we use generic here)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c3865b1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c3865b1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f497f36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f497f36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driven, constantly updated. The documentation and API references are updated with each release.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an entire group dedicated to this effort.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f497f36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f497f36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main slacks to be aware of.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Kubernetes slack has a lot of activity and can be a good place to ask questions or connect with other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CNCF slack isn’t for support, but more for policy and connecting with other places looking to use cloud native technology.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also an #academia channel within the CNCF slack that we frequent.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b37c443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b37c443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has taken the place of our old mail group. It is active and many community members watch and answer questions.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There is a Kubernetes subreddit, albeit unofficial, that has some activity.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Kubernetes-tagged Stack Overflow questions are monitored and that activity is even tracked and charted for community engagement.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9fc81a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9fc81a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There’s a phrase called Google-scale. This was developed out of a need to scale large container applications across Google-scale infrastructure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borg is the man behind the curtain managing everything in google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Kubernetes is loosely coupled, meaning that all the components have little knowledge of each other and function independently.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makes them easy to replace and integrate with a wide variety of systems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f07f232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f07f232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423802bb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423802b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9fc81a0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9fc81a0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CNCF is a sub-foundation of the Linux Foundation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vendor neutral entity to manage “cloud native” projects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Projects that are “cloud native” generally focus 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containers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dynamic orchestration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enable “microservice” deployment methodologies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 be logging, monitoring, containerizers etc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Kubernetes was the first project under the CNCF, and the first to be “graduated”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9fc81a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9fc81a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linux kernel of distributed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Sort of like a hypervisors, in that it abstracts away the underlying host resources and shares them in a normalized way.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underlying substrate or platform to build your applications and tools on top of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</a:t>
            </a:r>
            <a:r>
              <a:rPr lang="en"/>
              <a:t>nk of </a:t>
            </a:r>
            <a:r>
              <a:rPr lang="en"/>
              <a:t>Kubernetes like a higher-level language for your application architecture.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describe what you need and it tries to resolve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with that in mind, it</a:t>
            </a:r>
            <a:r>
              <a:rPr lang="en">
                <a:solidFill>
                  <a:schemeClr val="dk1"/>
                </a:solidFill>
              </a:rPr>
              <a:t> acts as an engine to resolve state using the abstracted resources to deploy and manage your application.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is declarative, and not imperative. You tell it or “declare” what you want, and it figures out the rest.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imperative you tell something every step you want it to do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declarative you tell it what you want it to be, and it figures it out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e.g. ‘I want 5 instances of x’ and it just does it, if something dies, it brings it back to get to 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37dd53308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37dd53308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key components are batteries-included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a73fac6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a73fac6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biggest value-add Kubernetes can offer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ample">
  <p:cSld name="TITLE_ONLY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" y="73710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0" y="768046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18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5000"/>
          </a:blip>
          <a:srcRect b="25395" l="0" r="21519" t="24898"/>
          <a:stretch/>
        </p:blipFill>
        <p:spPr>
          <a:xfrm>
            <a:off x="2256325" y="759075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9" name="Google Shape;39;p7"/>
          <p:cNvSpPr/>
          <p:nvPr/>
        </p:nvSpPr>
        <p:spPr>
          <a:xfrm>
            <a:off x="4274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7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5000"/>
          </a:blip>
          <a:srcRect b="25395" l="0" r="21519" t="24898"/>
          <a:stretch/>
        </p:blipFill>
        <p:spPr>
          <a:xfrm>
            <a:off x="2260600" y="0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-blue-k8s" type="blank">
  <p:cSld name="BLANK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 amt="5000"/>
          </a:blip>
          <a:srcRect b="20693" l="0" r="0" t="20699"/>
          <a:stretch/>
        </p:blipFill>
        <p:spPr>
          <a:xfrm>
            <a:off x="183925" y="1"/>
            <a:ext cx="87761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-White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iz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hyperlink" Target="http://clipart-library.com/clipart/390635.ht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dishantm70@gmail.com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hyperlink" Target="https://field360.i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://karenswhimsy.com/ancient-greek-ships.sht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slack.k8s.io" TargetMode="External"/><Relationship Id="rId4" Type="http://schemas.openxmlformats.org/officeDocument/2006/relationships/hyperlink" Target="https://slack.cncf.io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discuss.kubernetes.io" TargetMode="External"/><Relationship Id="rId4" Type="http://schemas.openxmlformats.org/officeDocument/2006/relationships/hyperlink" Target="https://reddit.com/r/kubernetes" TargetMode="External"/><Relationship Id="rId5" Type="http://schemas.openxmlformats.org/officeDocument/2006/relationships/hyperlink" Target="https://stackoverflow.com/questions/tagged/kubernetes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edx.org/" TargetMode="External"/><Relationship Id="rId4" Type="http://schemas.openxmlformats.org/officeDocument/2006/relationships/hyperlink" Target="https://www.katacoda.com/courses/kubernetes" TargetMode="External"/><Relationship Id="rId10" Type="http://schemas.openxmlformats.org/officeDocument/2006/relationships/image" Target="../media/image15.png"/><Relationship Id="rId9" Type="http://schemas.openxmlformats.org/officeDocument/2006/relationships/hyperlink" Target="https://ramitsurana.gitbooks.io/awesome-kubernetes/content/" TargetMode="External"/><Relationship Id="rId5" Type="http://schemas.openxmlformats.org/officeDocument/2006/relationships/hyperlink" Target="https://github.com/kelseyhightower/kubernetes-the-hard-way" TargetMode="External"/><Relationship Id="rId6" Type="http://schemas.openxmlformats.org/officeDocument/2006/relationships/hyperlink" Target="https://www.youtube.com/c/KubernetesCommunity" TargetMode="External"/><Relationship Id="rId7" Type="http://schemas.openxmlformats.org/officeDocument/2006/relationships/hyperlink" Target="https://www.youtube.com/c/cloudnativefdn" TargetMode="External"/><Relationship Id="rId8" Type="http://schemas.openxmlformats.org/officeDocument/2006/relationships/hyperlink" Target="https://www.cncf.io/certification/expert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>
            <a:off x="685800" y="3627025"/>
            <a:ext cx="79026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</a:t>
            </a:r>
            <a:endParaRPr/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250" y="2199700"/>
            <a:ext cx="2042001" cy="204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 Healing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Kubernetes will </a:t>
            </a:r>
            <a:r>
              <a:rPr b="1" lang="en" sz="2400"/>
              <a:t>ALWAYS</a:t>
            </a:r>
            <a:r>
              <a:rPr lang="en" sz="2400"/>
              <a:t> try and steer the cluster to its desired state.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Me:</a:t>
            </a:r>
            <a:r>
              <a:rPr lang="en" sz="2400"/>
              <a:t> “I want 3 healthy instances of redis to always be running.”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Kubernetes:</a:t>
            </a:r>
            <a:r>
              <a:rPr lang="en" sz="2400"/>
              <a:t> “Okay, I’ll ensure there are always 3 instances up and running.”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Kubernetes:</a:t>
            </a:r>
            <a:r>
              <a:rPr lang="en" sz="2400"/>
              <a:t> “Oh look, one has died. I’m going to attempt to spin up a new one.”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What can Kubernetes REALLY do?</a:t>
            </a:r>
            <a:endParaRPr sz="3500"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Autoscale Workloads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>
                <a:solidFill>
                  <a:srgbClr val="3D85C6"/>
                </a:solidFill>
              </a:rPr>
              <a:t>Blue</a:t>
            </a:r>
            <a:r>
              <a:rPr lang="en"/>
              <a:t>/</a:t>
            </a:r>
            <a:r>
              <a:rPr lang="en">
                <a:solidFill>
                  <a:srgbClr val="6AA84F"/>
                </a:solidFill>
              </a:rPr>
              <a:t>Green</a:t>
            </a:r>
            <a:r>
              <a:rPr lang="en"/>
              <a:t> Deployments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Fire off jobs and scheduled cronjobs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Manage Stateless and Stateful Applications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Provide native methods of service discovery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Easily i</a:t>
            </a:r>
            <a:r>
              <a:rPr lang="en"/>
              <a:t>ntegrate and support 3rd party apps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57200" y="1451275"/>
            <a:ext cx="4592100" cy="3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</a:t>
            </a:r>
            <a:r>
              <a:rPr b="1" lang="en"/>
              <a:t>REST API</a:t>
            </a:r>
            <a:r>
              <a:rPr lang="en"/>
              <a:t> is the true </a:t>
            </a:r>
            <a:r>
              <a:rPr b="1" lang="en"/>
              <a:t>keystone</a:t>
            </a:r>
            <a:r>
              <a:rPr lang="en"/>
              <a:t> of Kubernetes.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b="1" lang="en"/>
              <a:t>Everything</a:t>
            </a:r>
            <a:r>
              <a:rPr lang="en"/>
              <a:t> within the Kubernetes is as an </a:t>
            </a:r>
            <a:r>
              <a:rPr b="1" lang="en"/>
              <a:t>API Object</a:t>
            </a:r>
            <a:r>
              <a:rPr lang="en"/>
              <a:t>.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350" y="1280025"/>
            <a:ext cx="3474576" cy="347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7654550" y="4643250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Source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Groups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</a:t>
            </a:r>
            <a:r>
              <a:rPr lang="en" sz="2400"/>
              <a:t>esigned to make it </a:t>
            </a:r>
            <a:br>
              <a:rPr lang="en" sz="2400"/>
            </a:br>
            <a:r>
              <a:rPr lang="en" sz="2400"/>
              <a:t>extremely simple to </a:t>
            </a:r>
            <a:br>
              <a:rPr lang="en" sz="2400"/>
            </a:br>
            <a:r>
              <a:rPr lang="en" sz="2400"/>
              <a:t>both understand and</a:t>
            </a:r>
            <a:br>
              <a:rPr lang="en" sz="2400"/>
            </a:br>
            <a:r>
              <a:rPr lang="en" sz="2400"/>
              <a:t>extend.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 API Group is a </a:t>
            </a:r>
            <a:r>
              <a:rPr b="1" lang="en" sz="2400"/>
              <a:t>REST </a:t>
            </a:r>
            <a:br>
              <a:rPr b="1" lang="en" sz="2400"/>
            </a:br>
            <a:r>
              <a:rPr b="1" lang="en" sz="2400"/>
              <a:t>compatible path</a:t>
            </a:r>
            <a:r>
              <a:rPr lang="en" sz="2400"/>
              <a:t> that acts as the type descriptor for a Kubernetes object.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Referenced within an object as the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>
                <a:solidFill>
                  <a:srgbClr val="000000"/>
                </a:solidFill>
              </a:rPr>
              <a:t> and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9" name="Google Shape;139;p22"/>
          <p:cNvSpPr txBox="1"/>
          <p:nvPr>
            <p:ph idx="2" type="body"/>
          </p:nvPr>
        </p:nvSpPr>
        <p:spPr>
          <a:xfrm>
            <a:off x="4692300" y="1268025"/>
            <a:ext cx="3994500" cy="186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Format: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b="1" i="1" lang="en" sz="1400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&lt;group&gt;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i="1" lang="en" sz="14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&lt;version&gt;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i="1" lang="en" sz="1400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&lt;resource&gt;</a:t>
            </a:r>
            <a:endParaRPr b="1" i="1" sz="1400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400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Examples: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b="1" lang="en" sz="1400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apps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4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400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deployments</a:t>
            </a:r>
            <a:endParaRPr b="1" sz="1400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b="1" lang="en" sz="1400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batch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4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v1beta1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400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cronjobs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</a:t>
            </a:r>
            <a:r>
              <a:rPr lang="en" sz="2400"/>
              <a:t>bjects are a “</a:t>
            </a:r>
            <a:r>
              <a:rPr i="1" lang="en" sz="2400"/>
              <a:t>record of intent</a:t>
            </a:r>
            <a:r>
              <a:rPr lang="en" sz="2400"/>
              <a:t>” or a persistent entity that represent the desired state of the object within the cluster.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objects </a:t>
            </a:r>
            <a:r>
              <a:rPr b="1" lang="en" sz="2400"/>
              <a:t>MUST</a:t>
            </a:r>
            <a:r>
              <a:rPr b="1" lang="en" sz="2400"/>
              <a:t> </a:t>
            </a:r>
            <a:r>
              <a:rPr lang="en" sz="2400"/>
              <a:t>have 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/>
              <a:t>,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2400"/>
              <a:t>, </a:t>
            </a:r>
            <a:r>
              <a:rPr lang="en" sz="2400"/>
              <a:t>and poses the nested fields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metadata.name</a:t>
            </a:r>
            <a:r>
              <a:rPr lang="en" sz="2400"/>
              <a:t>,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metadata.namespace</a:t>
            </a:r>
            <a:r>
              <a:rPr lang="en" sz="2400"/>
              <a:t>, and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metadata.uid</a:t>
            </a:r>
            <a:r>
              <a:rPr lang="en" sz="2400"/>
              <a:t>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 Requirements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900"/>
              <a:t>Kubernetes API version of the Object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900"/>
              <a:t>Type of Kubernetes Object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metadata.name: </a:t>
            </a:r>
            <a:r>
              <a:rPr lang="en" sz="1900"/>
              <a:t>Unique name of the Object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metadata.namespace: </a:t>
            </a:r>
            <a:r>
              <a:rPr lang="en" sz="1900"/>
              <a:t>Scoped environment name that the object belongs to (will default to current).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metadata.uid: </a:t>
            </a:r>
            <a:r>
              <a:rPr lang="en" sz="1900"/>
              <a:t>The (generated) uid for an object.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2" name="Google Shape;152;p24"/>
          <p:cNvSpPr txBox="1"/>
          <p:nvPr>
            <p:ph idx="4294967295" type="body"/>
          </p:nvPr>
        </p:nvSpPr>
        <p:spPr>
          <a:xfrm>
            <a:off x="1339650" y="3250000"/>
            <a:ext cx="6464700" cy="17349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od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pod-example</a:t>
            </a:r>
            <a:b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namespace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uid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f8798d82-1185-11e8-94ce-080027b3c7a6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Files or other representations of Kubernetes Objects are generally represented in YAML.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“</a:t>
            </a:r>
            <a:r>
              <a:rPr i="1" lang="en" sz="1800"/>
              <a:t>Human Friendly</a:t>
            </a:r>
            <a:r>
              <a:rPr lang="en" sz="1800"/>
              <a:t>” data serialization standard.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white space (specifically spaces) alignment to denote ownership.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Three basic data types: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mappings</a:t>
            </a:r>
            <a:r>
              <a:rPr lang="en" sz="1800"/>
              <a:t> </a:t>
            </a:r>
            <a:r>
              <a:rPr lang="en" sz="1800"/>
              <a:t> - </a:t>
            </a:r>
            <a:r>
              <a:rPr lang="en" sz="1800"/>
              <a:t>hash</a:t>
            </a:r>
            <a:r>
              <a:rPr lang="en" sz="1800"/>
              <a:t> or </a:t>
            </a:r>
            <a:r>
              <a:rPr lang="en" sz="1800"/>
              <a:t>dictionary,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sequences</a:t>
            </a:r>
            <a:r>
              <a:rPr lang="en" sz="1800"/>
              <a:t> - array or list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scalars</a:t>
            </a:r>
            <a:r>
              <a:rPr lang="en" sz="1800"/>
              <a:t> - string, number, boolean etc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600" y="1278275"/>
            <a:ext cx="2908800" cy="3725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yaml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container2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6960075" y="36948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YAML vs JSON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pod-example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{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"apiVersion": "</a:t>
            </a:r>
            <a:r>
              <a:rPr lang="en" sz="1400">
                <a:solidFill>
                  <a:srgbClr val="CC0000"/>
                </a:solidFill>
              </a:rPr>
              <a:t>v1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"kind": "</a:t>
            </a:r>
            <a:r>
              <a:rPr lang="en" sz="1400">
                <a:solidFill>
                  <a:srgbClr val="CC0000"/>
                </a:solidFill>
              </a:rPr>
              <a:t>Pod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"metadata": {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"name": "</a:t>
            </a:r>
            <a:r>
              <a:rPr lang="en" sz="1400">
                <a:solidFill>
                  <a:srgbClr val="CC0000"/>
                </a:solidFill>
              </a:rPr>
              <a:t>pod-example</a:t>
            </a:r>
            <a:r>
              <a:rPr lang="en" sz="1400">
                <a:solidFill>
                  <a:srgbClr val="1155CC"/>
                </a:solidFill>
              </a:rPr>
              <a:t>"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},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"spec": {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"containers": [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{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"name": "</a:t>
            </a:r>
            <a:r>
              <a:rPr lang="en" sz="1400">
                <a:solidFill>
                  <a:srgbClr val="CC0000"/>
                </a:solidFill>
              </a:rPr>
              <a:t>nginx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"image": "</a:t>
            </a:r>
            <a:r>
              <a:rPr lang="en" sz="1400">
                <a:solidFill>
                  <a:srgbClr val="CC0000"/>
                </a:solidFill>
              </a:rPr>
              <a:t>nginx:stable-alpine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"ports": [ { "containerPort": </a:t>
            </a:r>
            <a:r>
              <a:rPr lang="en" sz="1400">
                <a:solidFill>
                  <a:srgbClr val="CC0000"/>
                </a:solidFill>
              </a:rPr>
              <a:t>80 </a:t>
            </a:r>
            <a:r>
              <a:rPr lang="en" sz="1400">
                <a:solidFill>
                  <a:srgbClr val="1155CC"/>
                </a:solidFill>
              </a:rPr>
              <a:t>} ]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}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]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}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}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38" y="0"/>
            <a:ext cx="731012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whoami - Dishant</a:t>
            </a:r>
            <a:endParaRPr/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57200" y="1520575"/>
            <a:ext cx="82296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Dishant Makwana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dishantm70@gmail.com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Senior Associate Infrastructure</a:t>
            </a:r>
            <a:endParaRPr/>
          </a:p>
        </p:txBody>
      </p:sp>
      <p:pic>
        <p:nvPicPr>
          <p:cNvPr descr="latest" id="63" name="Google Shape;6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57525"/>
            <a:ext cx="1270475" cy="13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963" y="2777888"/>
            <a:ext cx="11334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175" y="1799350"/>
            <a:ext cx="22860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57200" y="2923975"/>
            <a:ext cx="17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https://field360.in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1200150"/>
            <a:ext cx="5406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Atomic unit</a:t>
            </a:r>
            <a:r>
              <a:rPr lang="en"/>
              <a:t> or smallest “</a:t>
            </a:r>
            <a:r>
              <a:rPr i="1" lang="en"/>
              <a:t>unit of work</a:t>
            </a:r>
            <a:r>
              <a:rPr lang="en"/>
              <a:t>”of Kubernetes.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Pods are </a:t>
            </a:r>
            <a:r>
              <a:rPr b="1" lang="en"/>
              <a:t>one or MORE containers</a:t>
            </a:r>
            <a:r>
              <a:rPr lang="en"/>
              <a:t> that share volumes, a network namespace, and are a part of a </a:t>
            </a:r>
            <a:r>
              <a:rPr b="1" lang="en"/>
              <a:t>single context</a:t>
            </a:r>
            <a:r>
              <a:rPr lang="en"/>
              <a:t>.</a:t>
            </a:r>
            <a:endParaRPr b="1"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57200" y="1200150"/>
            <a:ext cx="54690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/>
              <a:t>They are </a:t>
            </a:r>
            <a:endParaRPr b="1" sz="4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/>
              <a:t>also </a:t>
            </a:r>
            <a:endParaRPr b="1" sz="4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/>
              <a:t>Ephemeral!</a:t>
            </a:r>
            <a:endParaRPr sz="1400"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3476" l="2879" r="2709" t="2555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b="1" lang="en" sz="2400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sp>
        <p:nvSpPr>
          <p:cNvPr id="199" name="Google Shape;199;p31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b="1" lang="en" sz="2400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3476" l="2879" r="2709" t="2555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457200" y="3753925"/>
            <a:ext cx="59469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/>
              <a:t>NOT Ephemeral!</a:t>
            </a:r>
            <a:endParaRPr sz="5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Types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4 major service types:</a:t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ClusterIP</a:t>
            </a:r>
            <a:r>
              <a:rPr lang="en"/>
              <a:t> (default)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NodePort</a:t>
            </a:r>
            <a:endParaRPr b="1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LoadBalancer</a:t>
            </a:r>
            <a:endParaRPr b="1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ExternalName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ClusterIP Service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457200" y="1288125"/>
            <a:ext cx="4719000" cy="363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ClusterIP</a:t>
            </a:r>
            <a:r>
              <a:rPr lang="en" sz="2400"/>
              <a:t> services exposes a service on a strictly cluster internal virtual IP.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5430300" y="1288125"/>
            <a:ext cx="3256500" cy="36378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NodePort Service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457200" y="1288125"/>
            <a:ext cx="4712400" cy="363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NodePort </a:t>
            </a:r>
            <a:r>
              <a:rPr lang="en" sz="2400"/>
              <a:t>services extend the </a:t>
            </a:r>
            <a:r>
              <a:rPr b="1" lang="en" sz="2400"/>
              <a:t>ClusterIP </a:t>
            </a:r>
            <a:r>
              <a:rPr lang="en" sz="2400"/>
              <a:t>service.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Exposes a port on every node’s IP.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 Port can either be statically defined, or dynamically taken from a range between 30000-32767.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5430300" y="1288125"/>
            <a:ext cx="3256500" cy="36378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NodePort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nodePort: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32410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11268"/>
            <a:ext cx="5032223" cy="427207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NodePort Service</a:t>
            </a:r>
            <a:endParaRPr/>
          </a:p>
        </p:txBody>
      </p:sp>
      <p:sp>
        <p:nvSpPr>
          <p:cNvPr id="235" name="Google Shape;235;p36"/>
          <p:cNvSpPr txBox="1"/>
          <p:nvPr>
            <p:ph idx="4294967295" type="body"/>
          </p:nvPr>
        </p:nvSpPr>
        <p:spPr>
          <a:xfrm>
            <a:off x="5569150" y="1605550"/>
            <a:ext cx="3184200" cy="18411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example-prod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app=nginx,env=prod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Type:         NodePort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IP:           10.96.28.176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TargetPort:   80/TCP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NodePort:     &lt;unset&gt;  32410/TCP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10.255.16.4:80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Primary method of managing pod replicas and their lifecycle.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Includes their scheduling, scaling, and deletion.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Their job is simple: </a:t>
            </a:r>
            <a:r>
              <a:rPr b="1" lang="en" sz="2400"/>
              <a:t>Always ensure the desired number of pods are running.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174" y="4114125"/>
            <a:ext cx="5289649" cy="9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457200" y="1200150"/>
            <a:ext cx="4979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replicas:</a:t>
            </a:r>
            <a:r>
              <a:rPr lang="en" sz="2400">
                <a:solidFill>
                  <a:srgbClr val="000000"/>
                </a:solidFill>
              </a:rPr>
              <a:t> The desired number of instances of the Pod.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  <a:r>
              <a:rPr lang="en" sz="2400"/>
              <a:t>The label selector for the </a:t>
            </a:r>
            <a:r>
              <a:rPr b="1" lang="en" sz="2400"/>
              <a:t>ReplicaSet</a:t>
            </a:r>
            <a:r>
              <a:rPr lang="en" sz="2400"/>
              <a:t> will manage </a:t>
            </a:r>
            <a:r>
              <a:rPr b="1" lang="en" sz="2400"/>
              <a:t>ALL </a:t>
            </a:r>
            <a:r>
              <a:rPr lang="en" sz="2400"/>
              <a:t>Pod instances that it targets; whether it’s desired or not.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5768600" y="1288125"/>
            <a:ext cx="2918100" cy="36378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rs-example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b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env: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&lt;pod template&gt;</a:t>
            </a:r>
            <a:endParaRPr sz="18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ctrTitle"/>
          </p:nvPr>
        </p:nvSpPr>
        <p:spPr>
          <a:xfrm>
            <a:off x="-50" y="1867775"/>
            <a:ext cx="9144000" cy="16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https://rb.gy/k0ias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3834250" y="2192175"/>
            <a:ext cx="4852500" cy="28110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describe rs rs-example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rs-example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Namespace:    default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app=nginx,env=prod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Labels:       app=nginx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env=prod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Annotations: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Replicas:     3 current / 3 desired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Pods Status:  3 Running / 0 Waiting / 0 Succeeded / 0 Failed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Pod Template: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Labels:  app=nginx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env=prod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nginx: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       nginx:stable-alpine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Port:         80/TCP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Environment: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Mounts:     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Volumes:      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Events: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Type    Reason            Age   From                   Message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----    ------            ----  ----                   -------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16s   replicaset-controller  Created pod: rs-example-mkll2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16s   replicaset-controller  Created pod: rs-example-b7bcg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16s   replicaset-controller  Created pod: rs-example-9l4dt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457200" y="1266000"/>
            <a:ext cx="3290400" cy="37371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rs-example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b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env: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metadata: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labels: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env: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ports: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3834275" y="1266000"/>
            <a:ext cx="4852500" cy="828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READY     STATUS    RESTARTS   AGE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rs-example-9l4dt   1/1       Running   0          1h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rs-example-b7bcg   1/1       Running   0          1h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rs-example-mkll2   1/1       Running   0          1h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Declarative method of managing Pods via </a:t>
            </a:r>
            <a:r>
              <a:rPr b="1" lang="en" sz="2400"/>
              <a:t>ReplicaSets.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Provide rollback functionality and update control.</a:t>
            </a:r>
            <a:endParaRPr sz="2400"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438" y="3508300"/>
            <a:ext cx="5294567" cy="9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Tailored to managing Pods that must persist or maintain state.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 identity including </a:t>
            </a:r>
            <a:r>
              <a:rPr b="1" lang="en" sz="2400"/>
              <a:t>hostname</a:t>
            </a:r>
            <a:r>
              <a:rPr lang="en" sz="2400"/>
              <a:t>, </a:t>
            </a:r>
            <a:r>
              <a:rPr b="1" lang="en" sz="2400"/>
              <a:t>network</a:t>
            </a:r>
            <a:r>
              <a:rPr lang="en" sz="2400"/>
              <a:t>, and </a:t>
            </a:r>
            <a:r>
              <a:rPr b="1" lang="en" sz="2400"/>
              <a:t>storage</a:t>
            </a:r>
            <a:r>
              <a:rPr lang="en" sz="2400"/>
              <a:t> </a:t>
            </a:r>
            <a:r>
              <a:rPr b="1" lang="en" sz="2400"/>
              <a:t>WILL</a:t>
            </a:r>
            <a:r>
              <a:rPr lang="en" sz="2400"/>
              <a:t> be persisted.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Assigned a unique ordinal name following the convention of ‘</a:t>
            </a:r>
            <a:r>
              <a:rPr i="1" lang="en" sz="2400"/>
              <a:t>&lt;statefulset name&gt;-&lt;ordinal index&gt;</a:t>
            </a:r>
            <a:r>
              <a:rPr lang="en" sz="2400"/>
              <a:t>’.</a:t>
            </a:r>
            <a:endParaRPr sz="2400"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25" y="4110704"/>
            <a:ext cx="5294551" cy="9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277" name="Google Shape;277;p42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-0.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-0.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-0.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default.svc.cluster.local. 20 IN A 10.255.0.2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8" name="Google Shape;278;p42"/>
          <p:cNvSpPr txBox="1"/>
          <p:nvPr>
            <p:ph idx="4294967295" type="body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stateful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200"/>
          </a:p>
        </p:txBody>
      </p:sp>
      <p:sp>
        <p:nvSpPr>
          <p:cNvPr id="279" name="Google Shape;279;p42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</a:t>
            </a: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-0   1/1       Running   0          11m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</a:t>
            </a: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-1   1/1       Running   0          11m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&lt;service name&gt;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&lt;namespace&gt;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.svc.cluster.local</a:t>
            </a:r>
            <a:endParaRPr b="1"/>
          </a:p>
        </p:txBody>
      </p:sp>
      <p:sp>
        <p:nvSpPr>
          <p:cNvPr id="281" name="Google Shape;281;p42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default.svc.cluster.local. 2 IN A	10.255.0.5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default.svc.cluster.local. 2 IN A	10.255.0.2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2" name="Google Shape;282;p42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-1.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-1.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-1.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default.svc.cluster.local. 30 IN A 10.255.0.5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288" name="Google Shape;288;p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Job controller ensures one or more pods are executed and successfully terminate.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Will continue to try and execute the job until it satisfies the completion and/or parallelism condition.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Pods are </a:t>
            </a:r>
            <a:r>
              <a:rPr b="1" lang="en" sz="2400"/>
              <a:t>NOT</a:t>
            </a:r>
            <a:r>
              <a:rPr lang="en" sz="2400"/>
              <a:t> cleaned up until the job itself is deleted.*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9" name="Google Shape;2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75" y="4102627"/>
            <a:ext cx="5340625" cy="92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 extension of the Job Controller, it provides a method of executing jobs on a cron-like schedule.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CronJobs within Kubernetes</a:t>
            </a:r>
            <a:br>
              <a:rPr lang="en" sz="3600"/>
            </a:br>
            <a:r>
              <a:rPr lang="en" sz="3600"/>
              <a:t> use </a:t>
            </a:r>
            <a:r>
              <a:rPr b="1" lang="en" sz="3600"/>
              <a:t>UTC ONLY</a:t>
            </a:r>
            <a:r>
              <a:rPr lang="en" sz="3600"/>
              <a:t>.</a:t>
            </a:r>
            <a:endParaRPr sz="3600"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463" y="4102625"/>
            <a:ext cx="5365074" cy="893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Pods by themselves are useful, but many workloads require exchanging data between containers, or persisting some form of data.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For this we have </a:t>
            </a:r>
            <a:r>
              <a:rPr b="1" lang="en" sz="2400"/>
              <a:t>Volumes</a:t>
            </a:r>
            <a:r>
              <a:rPr lang="en" sz="2400"/>
              <a:t>, </a:t>
            </a:r>
            <a:r>
              <a:rPr b="1" lang="en" sz="2400"/>
              <a:t>PersistentVolumes</a:t>
            </a:r>
            <a:r>
              <a:rPr lang="en" sz="2400"/>
              <a:t>, </a:t>
            </a:r>
            <a:r>
              <a:rPr b="1" lang="en" sz="2400"/>
              <a:t>PersistentVolumeClaims</a:t>
            </a:r>
            <a:r>
              <a:rPr lang="en" sz="2400"/>
              <a:t>, and </a:t>
            </a:r>
            <a:r>
              <a:rPr b="1" lang="en" sz="2400"/>
              <a:t>StorageClasses</a:t>
            </a:r>
            <a:r>
              <a:rPr lang="en" sz="2400"/>
              <a:t>. 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 that is tied to the </a:t>
            </a:r>
            <a:r>
              <a:rPr b="1" lang="en" sz="2400"/>
              <a:t>Pod’s Lifecycle</a:t>
            </a:r>
            <a:r>
              <a:rPr lang="en" sz="2400"/>
              <a:t>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pod can have one or more types of volumes attached to it.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consumed by any of the containers within the pod.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Survive Pod restarts; however their durability beyond that is dependent on the Volume Type.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Types</a:t>
            </a:r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457200" y="1535350"/>
            <a:ext cx="2874900" cy="27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awsElasticBlockStore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azureDisk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azureFile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cephfs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configMap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csi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downwardAPI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emptyDir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fc (fibre channel)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3257550" y="1535350"/>
            <a:ext cx="2519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flocker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gcePersistentDisk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gitRepo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glusterfs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hostPath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iscsi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local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nfs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persistentVolumeClaim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5660400" y="1535350"/>
            <a:ext cx="3026400" cy="31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projected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portworxVolume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quobyte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rbd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scaleIO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secret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storageos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vsphereVolume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7" name="Google Shape;317;p47"/>
          <p:cNvSpPr/>
          <p:nvPr/>
        </p:nvSpPr>
        <p:spPr>
          <a:xfrm>
            <a:off x="573900" y="4609625"/>
            <a:ext cx="268500" cy="2610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842400" y="4546325"/>
            <a:ext cx="24897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 Supported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/>
              <a:t>A list of volume objects to be attached to the Pod. Every object within the list must have it’s own unique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>
                <a:solidFill>
                  <a:srgbClr val="000000"/>
                </a:solidFill>
              </a:rPr>
              <a:t>A container specific list referencing the Pod volumes by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800">
                <a:solidFill>
                  <a:srgbClr val="000000"/>
                </a:solidFill>
              </a:rPr>
              <a:t>, along with their desired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5" name="Google Shape;325;p48"/>
          <p:cNvSpPr txBox="1"/>
          <p:nvPr>
            <p:ph idx="2" type="body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volume-example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/usr/share/nginx/html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ReadOnly</a:t>
            </a: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["/bin/sh", "-c"]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args: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while true; do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sleep 5;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done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volumes: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“Kubernetes” Mean?</a:t>
            </a:r>
            <a:endParaRPr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818688" y="1621125"/>
            <a:ext cx="41160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Greek for “pilot” or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“Helmsman of a ship”</a:t>
            </a: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150" y="2059600"/>
            <a:ext cx="2042001" cy="20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13" y="3332101"/>
            <a:ext cx="5448578" cy="14075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/>
        </p:nvSpPr>
        <p:spPr>
          <a:xfrm>
            <a:off x="4646500" y="4595925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Image Source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Volumes</a:t>
            </a:r>
            <a:endParaRPr/>
          </a:p>
        </p:txBody>
      </p:sp>
      <p:sp>
        <p:nvSpPr>
          <p:cNvPr id="331" name="Google Shape;331;p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</a:t>
            </a:r>
            <a:r>
              <a:rPr b="1" lang="en" sz="2400"/>
              <a:t>PersistentVolume</a:t>
            </a:r>
            <a:r>
              <a:rPr lang="en" sz="2400"/>
              <a:t> (PV) represents a storage resource. 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PVs are a </a:t>
            </a:r>
            <a:r>
              <a:rPr b="1" lang="en" sz="2400"/>
              <a:t>cluster wide resource</a:t>
            </a:r>
            <a:r>
              <a:rPr lang="en" sz="2400"/>
              <a:t> linked to a backing storage provider: NFS, GCEPersistentDisk, RBD etc.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Generally provisioned by an administrator.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Their lifecycle is handled independently from a pod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b="1" lang="en" sz="2400"/>
              <a:t>CANNOT</a:t>
            </a:r>
            <a:r>
              <a:rPr lang="en" sz="2400"/>
              <a:t> be attached to a Pod directly. Relies on a  </a:t>
            </a:r>
            <a:r>
              <a:rPr b="1" lang="en" sz="2400"/>
              <a:t>PersistentVolumeClaim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PersistentVolumeClaims</a:t>
            </a:r>
            <a:endParaRPr/>
          </a:p>
        </p:txBody>
      </p:sp>
      <p:sp>
        <p:nvSpPr>
          <p:cNvPr id="337" name="Google Shape;337;p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</a:t>
            </a:r>
            <a:r>
              <a:rPr b="1" lang="en" sz="2400"/>
              <a:t>PersistentVolumeClaim</a:t>
            </a:r>
            <a:r>
              <a:rPr lang="en" sz="2400"/>
              <a:t> (PVC) is a </a:t>
            </a:r>
            <a:r>
              <a:rPr b="1" lang="en" sz="2400"/>
              <a:t>namespaced</a:t>
            </a:r>
            <a:r>
              <a:rPr lang="en" sz="2400"/>
              <a:t> request for storage.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Satisfies a set of requirements instead of mapping to a storage resource directly.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Ensures that an application’s ‘</a:t>
            </a:r>
            <a:r>
              <a:rPr i="1" lang="en" sz="2400"/>
              <a:t>claim</a:t>
            </a:r>
            <a:r>
              <a:rPr lang="en" sz="2400"/>
              <a:t>’ for storage is portable across numerous backends or providers.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has an integrated pattern for decoupling configuration from application or container.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pattern makes use of two Kubernetes components: </a:t>
            </a:r>
            <a:r>
              <a:rPr b="1" lang="en">
                <a:solidFill>
                  <a:srgbClr val="000000"/>
                </a:solidFill>
              </a:rPr>
              <a:t>ConfigMaps</a:t>
            </a:r>
            <a:r>
              <a:rPr lang="en"/>
              <a:t> and </a:t>
            </a:r>
            <a:r>
              <a:rPr b="1" lang="en">
                <a:solidFill>
                  <a:srgbClr val="000000"/>
                </a:solidFill>
              </a:rPr>
              <a:t>Secrets.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</a:t>
            </a:r>
            <a:endParaRPr/>
          </a:p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Externalized data stored within kubernetes.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referenced through several different means: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environment variable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 command line argument (via env var)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injected as a file into a volume mount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created from a manifest, literals, directories, or files directly.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</a:t>
            </a:r>
            <a:endParaRPr/>
          </a:p>
        </p:txBody>
      </p:sp>
      <p:sp>
        <p:nvSpPr>
          <p:cNvPr id="355" name="Google Shape;355;p5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Functionally identical to a </a:t>
            </a:r>
            <a:r>
              <a:rPr lang="en" sz="2400">
                <a:solidFill>
                  <a:srgbClr val="000000"/>
                </a:solidFill>
              </a:rPr>
              <a:t>ConfigMap.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Stored as </a:t>
            </a:r>
            <a:r>
              <a:rPr b="1" lang="en" sz="2400"/>
              <a:t>base64 encoded content.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Encrypted at rest within etcd (</a:t>
            </a:r>
            <a:r>
              <a:rPr b="1" lang="en" sz="2400"/>
              <a:t>if configured!</a:t>
            </a:r>
            <a:r>
              <a:rPr lang="en" sz="2400"/>
              <a:t>).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Ideal for username/passwords, certificates or other sensitive information that should not be stored in a container.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Can be created from a manifest, literals, directories, or from files directly.</a:t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</a:t>
            </a:r>
            <a:r>
              <a:rPr lang="en"/>
              <a:t> Example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4"/>
          <p:cNvSpPr txBox="1"/>
          <p:nvPr>
            <p:ph idx="4294967295" type="body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Secret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Opaque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ZXhhbXBsZQ==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bXlwYXNzd29yZA==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b="1"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b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b="1"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--from-literal=password=mypassword</a:t>
            </a:r>
            <a:endParaRPr b="1"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secret/username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secret/password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b="1"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b="1"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</a:t>
            </a: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"file-secret"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b="1" lang="en" sz="2400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365" name="Google Shape;365;p54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info/username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b="1"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-from-file=secret/</a:t>
            </a:r>
            <a:endParaRPr b="1"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"file-secret"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go From Here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kubernetes.io</a:t>
            </a:r>
            <a:endParaRPr/>
          </a:p>
        </p:txBody>
      </p:sp>
      <p:sp>
        <p:nvSpPr>
          <p:cNvPr id="376" name="Google Shape;376;p56"/>
          <p:cNvSpPr txBox="1"/>
          <p:nvPr>
            <p:ph idx="1" type="body"/>
          </p:nvPr>
        </p:nvSpPr>
        <p:spPr>
          <a:xfrm>
            <a:off x="457200" y="1200150"/>
            <a:ext cx="3630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API Reference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900" y="1229878"/>
            <a:ext cx="4598902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50" y="3612450"/>
            <a:ext cx="1093100" cy="12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</a:t>
            </a:r>
            <a:endParaRPr/>
          </a:p>
        </p:txBody>
      </p:sp>
      <p:sp>
        <p:nvSpPr>
          <p:cNvPr id="384" name="Google Shape;384;p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Kubernetes</a:t>
            </a:r>
            <a:endParaRPr u="sng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slack.k8s.io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70,000+ users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300+ public channels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5" name="Google Shape;385;p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CNCF</a:t>
            </a:r>
            <a:endParaRPr u="sng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slack.cncf.io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8,200+ users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70+ public channels</a:t>
            </a:r>
            <a:endParaRPr sz="2400"/>
          </a:p>
        </p:txBody>
      </p:sp>
      <p:pic>
        <p:nvPicPr>
          <p:cNvPr id="386" name="Google Shape;38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49" y="2417599"/>
            <a:ext cx="819401" cy="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25" y="2417600"/>
            <a:ext cx="819401" cy="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7"/>
          <p:cNvSpPr txBox="1"/>
          <p:nvPr/>
        </p:nvSpPr>
        <p:spPr>
          <a:xfrm>
            <a:off x="8289900" y="4785700"/>
            <a:ext cx="854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07/2019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Communities</a:t>
            </a:r>
            <a:endParaRPr/>
          </a:p>
        </p:txBody>
      </p:sp>
      <p:sp>
        <p:nvSpPr>
          <p:cNvPr id="394" name="Google Shape;394;p5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Official Forum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3"/>
              </a:rPr>
              <a:t>https://discuss.kubernetes.io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Subreddit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4"/>
              </a:rPr>
              <a:t>https://reddit.com/r/kubernetes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b="1" lang="en" sz="2400"/>
              <a:t>StackOverflow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5"/>
              </a:rPr>
              <a:t>https://stackoverflow.com/questions/tagged/kubernetes</a:t>
            </a:r>
            <a:endParaRPr sz="2400"/>
          </a:p>
        </p:txBody>
      </p:sp>
      <p:pic>
        <p:nvPicPr>
          <p:cNvPr id="395" name="Google Shape;39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951" y="2019937"/>
            <a:ext cx="781725" cy="1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025" y="1902900"/>
            <a:ext cx="1337700" cy="1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Kubernetes?</a:t>
            </a:r>
            <a:endParaRPr/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Project that was spun out of Google as an open source container orchestration platform.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Built from the lessons learned in the experiences of developing and running Google’s Borg and Omega.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Designed from the ground-up as a </a:t>
            </a:r>
            <a:r>
              <a:rPr b="1" lang="en" sz="2400"/>
              <a:t>loosely coupled</a:t>
            </a:r>
            <a:r>
              <a:rPr lang="en" sz="2400"/>
              <a:t> collection of components centered around deploying, maintaining and scaling workloads.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402" name="Google Shape;402;p5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Free Kubernetes Courses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https://www.edx.org/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Interactive Kubernetes Tutorials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https://www.katacoda.com/courses/kubernetes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Learn Kubernetes the Hard Way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https://github.com/kelseyhightower/kubernetes-the-hard-way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Official Kubernetes Youtube Channel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https://www.youtube.com/c/KubernetesCommunity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Official CNCF Youtube Channel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https://www.youtube.com/c/cloudnativefdn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Track to becoming a CKA/CKAD (Certified Kubernetes Administrator/Application Developer)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https://www.cncf.io/certification/expert/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Awesome Kubernetes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9"/>
              </a:rPr>
              <a:t>https://ramitsurana.gitbooks.io/awesome-kubernetes/content/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03" name="Google Shape;403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99925" y="1586100"/>
            <a:ext cx="2748324" cy="13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“Manages” Kubernetes?</a:t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CNCF is a child entity of the Linux Foundation and operates as a vendor neutral governance group.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088" y="1597375"/>
            <a:ext cx="5921827" cy="9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Kubernetes do?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Known as the </a:t>
            </a:r>
            <a:r>
              <a:rPr b="1" lang="en" sz="2400"/>
              <a:t>linux kernel of distributed systems</a:t>
            </a:r>
            <a:r>
              <a:rPr lang="en" sz="2400"/>
              <a:t>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Abstracts away the underlying hardware</a:t>
            </a:r>
            <a:r>
              <a:rPr lang="en" sz="2400"/>
              <a:t> of the nodes and provides a uniform interface for workloads to be both deployed and consume the shared pool of resources.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Works as an engine for resolving state by converging actual and the </a:t>
            </a:r>
            <a:r>
              <a:rPr b="1" lang="en" sz="2400"/>
              <a:t>desired state</a:t>
            </a:r>
            <a:r>
              <a:rPr lang="en" sz="2400"/>
              <a:t> of the system.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Decouples Infrastructure and Scaling</a:t>
            </a:r>
            <a:endParaRPr sz="3200"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All services</a:t>
            </a:r>
            <a:r>
              <a:rPr lang="en"/>
              <a:t> within Kubernetes are natively Load Balanced.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Can scale up and down dynamically.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Used both to enable self-healing and seamless upgrading or rollback of applications.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Importantly...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57200" y="1594500"/>
            <a:ext cx="8229600" cy="24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/>
              <a:t>Use</a:t>
            </a:r>
            <a:r>
              <a:rPr lang="en" sz="4800"/>
              <a:t> the </a:t>
            </a:r>
            <a:r>
              <a:rPr b="1" lang="en" sz="4800"/>
              <a:t>SAME </a:t>
            </a:r>
            <a:r>
              <a:rPr lang="en" sz="4800"/>
              <a:t>API </a:t>
            </a:r>
            <a:br>
              <a:rPr lang="en" sz="4800"/>
            </a:br>
            <a:r>
              <a:rPr lang="en" sz="4800"/>
              <a:t>across bare metal and </a:t>
            </a:r>
            <a:r>
              <a:rPr b="1" lang="en" sz="4800"/>
              <a:t>EVERY</a:t>
            </a:r>
            <a:r>
              <a:rPr lang="en" sz="4800"/>
              <a:t> cloud provider!!!</a:t>
            </a:r>
            <a:endParaRPr sz="480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50" y="3975550"/>
            <a:ext cx="1754450" cy="11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